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Montserrat Extra-Bold" panose="020B0604020202020204" charset="0"/>
      <p:regular r:id="rId19"/>
    </p:embeddedFont>
    <p:embeddedFont>
      <p:font typeface="Montserrat Extra-Bold Bold" panose="020B0604020202020204" charset="0"/>
      <p:regular r:id="rId20"/>
    </p:embeddedFont>
    <p:embeddedFont>
      <p:font typeface="Montserrat Semi-Bold" panose="020B0604020202020204" charset="0"/>
      <p:regular r:id="rId21"/>
    </p:embeddedFont>
    <p:embeddedFont>
      <p:font typeface="Montserrat Semi-Bo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4538" y="1460032"/>
            <a:ext cx="7366936" cy="7366936"/>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08037"/>
            </a:solidFill>
          </p:spPr>
        </p:sp>
      </p:grpSp>
      <p:grpSp>
        <p:nvGrpSpPr>
          <p:cNvPr id="4" name="Group 4"/>
          <p:cNvGrpSpPr/>
          <p:nvPr/>
        </p:nvGrpSpPr>
        <p:grpSpPr>
          <a:xfrm>
            <a:off x="5465345" y="0"/>
            <a:ext cx="7357311" cy="10287000"/>
            <a:chOff x="0" y="0"/>
            <a:chExt cx="1937728" cy="2709333"/>
          </a:xfrm>
        </p:grpSpPr>
        <p:sp>
          <p:nvSpPr>
            <p:cNvPr id="5" name="Freeform 5"/>
            <p:cNvSpPr/>
            <p:nvPr/>
          </p:nvSpPr>
          <p:spPr>
            <a:xfrm>
              <a:off x="0" y="0"/>
              <a:ext cx="1937728" cy="2709333"/>
            </a:xfrm>
            <a:custGeom>
              <a:avLst/>
              <a:gdLst/>
              <a:ahLst/>
              <a:cxnLst/>
              <a:rect l="l" t="t" r="r" b="b"/>
              <a:pathLst>
                <a:path w="1937728" h="2709333">
                  <a:moveTo>
                    <a:pt x="0" y="0"/>
                  </a:moveTo>
                  <a:lnTo>
                    <a:pt x="1937728" y="0"/>
                  </a:lnTo>
                  <a:lnTo>
                    <a:pt x="1937728" y="2709333"/>
                  </a:lnTo>
                  <a:lnTo>
                    <a:pt x="0" y="2709333"/>
                  </a:lnTo>
                  <a:close/>
                </a:path>
              </a:pathLst>
            </a:custGeom>
            <a:solidFill>
              <a:srgbClr val="008037"/>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1255484" y="1896178"/>
            <a:ext cx="6494669" cy="6494643"/>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6628" r="-26628"/>
              </a:stretch>
            </a:blipFill>
          </p:spPr>
        </p:sp>
      </p:grpSp>
      <p:grpSp>
        <p:nvGrpSpPr>
          <p:cNvPr id="9" name="Group 9"/>
          <p:cNvGrpSpPr/>
          <p:nvPr/>
        </p:nvGrpSpPr>
        <p:grpSpPr>
          <a:xfrm>
            <a:off x="12822655" y="1896178"/>
            <a:ext cx="3844536" cy="6494643"/>
            <a:chOff x="0" y="0"/>
            <a:chExt cx="4653275" cy="7860861"/>
          </a:xfrm>
        </p:grpSpPr>
        <p:sp>
          <p:nvSpPr>
            <p:cNvPr id="10" name="Freeform 10"/>
            <p:cNvSpPr/>
            <p:nvPr/>
          </p:nvSpPr>
          <p:spPr>
            <a:xfrm>
              <a:off x="0" y="0"/>
              <a:ext cx="4653274" cy="7860860"/>
            </a:xfrm>
            <a:custGeom>
              <a:avLst/>
              <a:gdLst/>
              <a:ahLst/>
              <a:cxnLst/>
              <a:rect l="l" t="t" r="r" b="b"/>
              <a:pathLst>
                <a:path w="4653274" h="7860860">
                  <a:moveTo>
                    <a:pt x="4653274" y="279400"/>
                  </a:moveTo>
                  <a:lnTo>
                    <a:pt x="4653274" y="0"/>
                  </a:lnTo>
                  <a:lnTo>
                    <a:pt x="0" y="0"/>
                  </a:lnTo>
                  <a:lnTo>
                    <a:pt x="0" y="7860860"/>
                  </a:lnTo>
                  <a:lnTo>
                    <a:pt x="4653274" y="7860860"/>
                  </a:lnTo>
                  <a:lnTo>
                    <a:pt x="4653274" y="279400"/>
                  </a:lnTo>
                  <a:close/>
                  <a:moveTo>
                    <a:pt x="4574535" y="279400"/>
                  </a:moveTo>
                  <a:lnTo>
                    <a:pt x="4574535" y="7782120"/>
                  </a:lnTo>
                  <a:lnTo>
                    <a:pt x="78740" y="7782120"/>
                  </a:lnTo>
                  <a:lnTo>
                    <a:pt x="78740" y="78740"/>
                  </a:lnTo>
                  <a:lnTo>
                    <a:pt x="4574535" y="78740"/>
                  </a:lnTo>
                  <a:lnTo>
                    <a:pt x="4574535" y="279400"/>
                  </a:lnTo>
                  <a:close/>
                </a:path>
              </a:pathLst>
            </a:custGeom>
            <a:solidFill>
              <a:srgbClr val="008037"/>
            </a:solidFill>
          </p:spPr>
        </p:sp>
      </p:grpSp>
      <p:sp>
        <p:nvSpPr>
          <p:cNvPr id="11" name="TextBox 11"/>
          <p:cNvSpPr txBox="1"/>
          <p:nvPr/>
        </p:nvSpPr>
        <p:spPr>
          <a:xfrm>
            <a:off x="5594753" y="3187065"/>
            <a:ext cx="7098494" cy="3779520"/>
          </a:xfrm>
          <a:prstGeom prst="rect">
            <a:avLst/>
          </a:prstGeom>
        </p:spPr>
        <p:txBody>
          <a:bodyPr lIns="0" tIns="0" rIns="0" bIns="0" rtlCol="0" anchor="t">
            <a:spAutoFit/>
          </a:bodyPr>
          <a:lstStyle/>
          <a:p>
            <a:pPr algn="r">
              <a:lnSpc>
                <a:spcPts val="10080"/>
              </a:lnSpc>
            </a:pPr>
            <a:r>
              <a:rPr lang="en-US" sz="7200">
                <a:solidFill>
                  <a:srgbClr val="FFFFFF"/>
                </a:solidFill>
                <a:latin typeface="Montserrat Extra-Bold"/>
              </a:rPr>
              <a:t>FEED </a:t>
            </a:r>
          </a:p>
          <a:p>
            <a:pPr algn="r">
              <a:lnSpc>
                <a:spcPts val="10080"/>
              </a:lnSpc>
            </a:pPr>
            <a:r>
              <a:rPr lang="en-US" sz="7200">
                <a:solidFill>
                  <a:srgbClr val="FFFFFF"/>
                </a:solidFill>
                <a:latin typeface="Montserrat Extra-Bold"/>
              </a:rPr>
              <a:t>INDIA </a:t>
            </a:r>
          </a:p>
          <a:p>
            <a:pPr algn="r">
              <a:lnSpc>
                <a:spcPts val="10080"/>
              </a:lnSpc>
              <a:spcBef>
                <a:spcPct val="0"/>
              </a:spcBef>
            </a:pPr>
            <a:r>
              <a:rPr lang="en-US" sz="7200">
                <a:solidFill>
                  <a:srgbClr val="FFFFFF"/>
                </a:solidFill>
                <a:latin typeface="Montserrat Extra-Bold"/>
              </a:rPr>
              <a:t>FOUNDATION</a:t>
            </a:r>
          </a:p>
        </p:txBody>
      </p:sp>
      <p:sp>
        <p:nvSpPr>
          <p:cNvPr id="12" name="TextBox 12"/>
          <p:cNvSpPr txBox="1"/>
          <p:nvPr/>
        </p:nvSpPr>
        <p:spPr>
          <a:xfrm>
            <a:off x="13335000" y="5524500"/>
            <a:ext cx="3087142" cy="2211183"/>
          </a:xfrm>
          <a:prstGeom prst="rect">
            <a:avLst/>
          </a:prstGeom>
        </p:spPr>
        <p:txBody>
          <a:bodyPr wrap="square" lIns="0" tIns="0" rIns="0" bIns="0" rtlCol="0" anchor="t">
            <a:spAutoFit/>
          </a:bodyPr>
          <a:lstStyle/>
          <a:p>
            <a:pPr algn="ctr">
              <a:lnSpc>
                <a:spcPts val="3500"/>
              </a:lnSpc>
            </a:pPr>
            <a:r>
              <a:rPr lang="en-US" sz="2500" dirty="0">
                <a:solidFill>
                  <a:srgbClr val="3D5035"/>
                </a:solidFill>
                <a:latin typeface="Montserrat Semi-Bold"/>
              </a:rPr>
              <a:t>Shreyas </a:t>
            </a:r>
            <a:r>
              <a:rPr lang="en-US" sz="2500" dirty="0" err="1">
                <a:solidFill>
                  <a:srgbClr val="3D5035"/>
                </a:solidFill>
                <a:latin typeface="Montserrat Semi-Bold"/>
              </a:rPr>
              <a:t>Bailkar</a:t>
            </a:r>
            <a:endParaRPr lang="en-US" sz="2500" dirty="0">
              <a:solidFill>
                <a:srgbClr val="3D5035"/>
              </a:solidFill>
              <a:latin typeface="Montserrat Semi-Bold"/>
            </a:endParaRPr>
          </a:p>
          <a:p>
            <a:pPr algn="ctr">
              <a:lnSpc>
                <a:spcPts val="3500"/>
              </a:lnSpc>
            </a:pPr>
            <a:r>
              <a:rPr lang="en-US" sz="2500" dirty="0" err="1">
                <a:solidFill>
                  <a:srgbClr val="3D5035"/>
                </a:solidFill>
                <a:latin typeface="Montserrat Semi-Bold"/>
              </a:rPr>
              <a:t>Shrushti</a:t>
            </a:r>
            <a:r>
              <a:rPr lang="en-US" sz="2500" dirty="0">
                <a:solidFill>
                  <a:srgbClr val="3D5035"/>
                </a:solidFill>
                <a:latin typeface="Montserrat Semi-Bold"/>
              </a:rPr>
              <a:t> </a:t>
            </a:r>
            <a:r>
              <a:rPr lang="en-US" sz="2500" dirty="0" err="1">
                <a:solidFill>
                  <a:srgbClr val="3D5035"/>
                </a:solidFill>
                <a:latin typeface="Montserrat Semi-Bold"/>
              </a:rPr>
              <a:t>Samant</a:t>
            </a:r>
            <a:endParaRPr lang="en-US" sz="2500" dirty="0">
              <a:solidFill>
                <a:srgbClr val="3D5035"/>
              </a:solidFill>
              <a:latin typeface="Montserrat Semi-Bold"/>
            </a:endParaRPr>
          </a:p>
          <a:p>
            <a:pPr algn="ctr">
              <a:lnSpc>
                <a:spcPts val="3500"/>
              </a:lnSpc>
            </a:pPr>
            <a:r>
              <a:rPr lang="en-US" sz="2500" dirty="0">
                <a:solidFill>
                  <a:srgbClr val="3D5035"/>
                </a:solidFill>
                <a:latin typeface="Montserrat Semi-Bold"/>
              </a:rPr>
              <a:t>Kunal Shenoy</a:t>
            </a:r>
          </a:p>
          <a:p>
            <a:pPr algn="ctr">
              <a:lnSpc>
                <a:spcPts val="3500"/>
              </a:lnSpc>
            </a:pPr>
            <a:r>
              <a:rPr lang="en-US" sz="2500" dirty="0">
                <a:solidFill>
                  <a:srgbClr val="3D5035"/>
                </a:solidFill>
                <a:latin typeface="Montserrat Semi-Bold"/>
              </a:rPr>
              <a:t>Amogh Bedekar</a:t>
            </a:r>
          </a:p>
          <a:p>
            <a:pPr algn="ctr">
              <a:lnSpc>
                <a:spcPts val="3500"/>
              </a:lnSpc>
            </a:pPr>
            <a:r>
              <a:rPr lang="en-US" sz="2500" dirty="0" err="1">
                <a:solidFill>
                  <a:srgbClr val="3D5035"/>
                </a:solidFill>
                <a:latin typeface="Montserrat Semi-Bold"/>
              </a:rPr>
              <a:t>Shravani</a:t>
            </a:r>
            <a:r>
              <a:rPr lang="en-US" sz="2500" dirty="0">
                <a:solidFill>
                  <a:srgbClr val="3D5035"/>
                </a:solidFill>
                <a:latin typeface="Montserrat Semi-Bold"/>
              </a:rPr>
              <a:t> </a:t>
            </a:r>
            <a:r>
              <a:rPr lang="en-US" sz="2500" dirty="0" err="1">
                <a:solidFill>
                  <a:srgbClr val="3D5035"/>
                </a:solidFill>
                <a:latin typeface="Montserrat Semi-Bold"/>
              </a:rPr>
              <a:t>Devke</a:t>
            </a:r>
            <a:endParaRPr lang="en-US" sz="2500" dirty="0">
              <a:solidFill>
                <a:srgbClr val="3D5035"/>
              </a:solidFill>
              <a:latin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0642" y="1365758"/>
            <a:ext cx="12308658" cy="7555484"/>
            <a:chOff x="0" y="0"/>
            <a:chExt cx="14897916" cy="9144860"/>
          </a:xfrm>
        </p:grpSpPr>
        <p:sp>
          <p:nvSpPr>
            <p:cNvPr id="3" name="Freeform 3"/>
            <p:cNvSpPr/>
            <p:nvPr/>
          </p:nvSpPr>
          <p:spPr>
            <a:xfrm>
              <a:off x="0" y="0"/>
              <a:ext cx="14897915" cy="9144860"/>
            </a:xfrm>
            <a:custGeom>
              <a:avLst/>
              <a:gdLst/>
              <a:ahLst/>
              <a:cxnLst/>
              <a:rect l="l" t="t" r="r" b="b"/>
              <a:pathLst>
                <a:path w="14897915" h="9144860">
                  <a:moveTo>
                    <a:pt x="14897915" y="279400"/>
                  </a:moveTo>
                  <a:lnTo>
                    <a:pt x="14897915" y="0"/>
                  </a:lnTo>
                  <a:lnTo>
                    <a:pt x="0" y="0"/>
                  </a:lnTo>
                  <a:lnTo>
                    <a:pt x="0" y="9144860"/>
                  </a:lnTo>
                  <a:lnTo>
                    <a:pt x="14897915" y="9144860"/>
                  </a:lnTo>
                  <a:lnTo>
                    <a:pt x="14897915" y="279400"/>
                  </a:lnTo>
                  <a:close/>
                  <a:moveTo>
                    <a:pt x="14819176" y="279400"/>
                  </a:moveTo>
                  <a:lnTo>
                    <a:pt x="14819176" y="9066120"/>
                  </a:lnTo>
                  <a:lnTo>
                    <a:pt x="78740" y="9066120"/>
                  </a:lnTo>
                  <a:lnTo>
                    <a:pt x="78740" y="78740"/>
                  </a:lnTo>
                  <a:lnTo>
                    <a:pt x="14819176" y="78740"/>
                  </a:lnTo>
                  <a:lnTo>
                    <a:pt x="14819176" y="279400"/>
                  </a:lnTo>
                  <a:close/>
                </a:path>
              </a:pathLst>
            </a:custGeom>
            <a:solidFill>
              <a:srgbClr val="008037"/>
            </a:solidFill>
          </p:spPr>
        </p:sp>
      </p:grpSp>
      <p:grpSp>
        <p:nvGrpSpPr>
          <p:cNvPr id="4" name="Group 4"/>
          <p:cNvGrpSpPr/>
          <p:nvPr/>
        </p:nvGrpSpPr>
        <p:grpSpPr>
          <a:xfrm>
            <a:off x="16624294" y="673024"/>
            <a:ext cx="1270013" cy="5164302"/>
            <a:chOff x="0" y="0"/>
            <a:chExt cx="334489" cy="1360145"/>
          </a:xfrm>
        </p:grpSpPr>
        <p:sp>
          <p:nvSpPr>
            <p:cNvPr id="5" name="Freeform 5"/>
            <p:cNvSpPr/>
            <p:nvPr/>
          </p:nvSpPr>
          <p:spPr>
            <a:xfrm>
              <a:off x="0" y="0"/>
              <a:ext cx="334489" cy="1360145"/>
            </a:xfrm>
            <a:custGeom>
              <a:avLst/>
              <a:gdLst/>
              <a:ahLst/>
              <a:cxnLst/>
              <a:rect l="l" t="t" r="r" b="b"/>
              <a:pathLst>
                <a:path w="334489" h="1360145">
                  <a:moveTo>
                    <a:pt x="0" y="0"/>
                  </a:moveTo>
                  <a:lnTo>
                    <a:pt x="334489" y="0"/>
                  </a:lnTo>
                  <a:lnTo>
                    <a:pt x="334489" y="1360145"/>
                  </a:lnTo>
                  <a:lnTo>
                    <a:pt x="0" y="1360145"/>
                  </a:lnTo>
                  <a:close/>
                </a:path>
              </a:pathLst>
            </a:custGeom>
            <a:solidFill>
              <a:srgbClr val="008037"/>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0" y="1365758"/>
            <a:ext cx="7419999" cy="7248257"/>
            <a:chOff x="0" y="0"/>
            <a:chExt cx="4828540" cy="4716780"/>
          </a:xfrm>
        </p:grpSpPr>
        <p:sp>
          <p:nvSpPr>
            <p:cNvPr id="8" name="Freeform 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23225" r="-23225"/>
              </a:stretch>
            </a:blipFill>
          </p:spPr>
        </p:sp>
      </p:grpSp>
      <p:sp>
        <p:nvSpPr>
          <p:cNvPr id="9" name="TextBox 9"/>
          <p:cNvSpPr txBox="1"/>
          <p:nvPr/>
        </p:nvSpPr>
        <p:spPr>
          <a:xfrm>
            <a:off x="8441478" y="1433646"/>
            <a:ext cx="7941692" cy="1659255"/>
          </a:xfrm>
          <a:prstGeom prst="rect">
            <a:avLst/>
          </a:prstGeom>
        </p:spPr>
        <p:txBody>
          <a:bodyPr lIns="0" tIns="0" rIns="0" bIns="0" rtlCol="0" anchor="t">
            <a:spAutoFit/>
          </a:bodyPr>
          <a:lstStyle/>
          <a:p>
            <a:pPr algn="r">
              <a:lnSpc>
                <a:spcPts val="6719"/>
              </a:lnSpc>
              <a:spcBef>
                <a:spcPct val="0"/>
              </a:spcBef>
            </a:pPr>
            <a:r>
              <a:rPr lang="en-US" sz="4800">
                <a:solidFill>
                  <a:srgbClr val="000000"/>
                </a:solidFill>
                <a:latin typeface="Montserrat Extra-Bold"/>
              </a:rPr>
              <a:t>PROPOSED REMARKS WITH SOLUTIONS</a:t>
            </a:r>
          </a:p>
        </p:txBody>
      </p:sp>
      <p:sp>
        <p:nvSpPr>
          <p:cNvPr id="10" name="TextBox 10"/>
          <p:cNvSpPr txBox="1"/>
          <p:nvPr/>
        </p:nvSpPr>
        <p:spPr>
          <a:xfrm>
            <a:off x="8649978" y="3475761"/>
            <a:ext cx="7733191" cy="4646931"/>
          </a:xfrm>
          <a:prstGeom prst="rect">
            <a:avLst/>
          </a:prstGeom>
        </p:spPr>
        <p:txBody>
          <a:bodyPr lIns="0" tIns="0" rIns="0" bIns="0" rtlCol="0" anchor="t">
            <a:spAutoFit/>
          </a:bodyPr>
          <a:lstStyle/>
          <a:p>
            <a:pPr>
              <a:lnSpc>
                <a:spcPts val="5319"/>
              </a:lnSpc>
            </a:pPr>
            <a:r>
              <a:rPr lang="en-US" sz="3799">
                <a:solidFill>
                  <a:srgbClr val="000000"/>
                </a:solidFill>
                <a:latin typeface="Montserrat Semi-Bold Bold"/>
              </a:rPr>
              <a:t>Reduce Human Dependency :-</a:t>
            </a:r>
            <a:r>
              <a:rPr lang="en-US" sz="3799">
                <a:solidFill>
                  <a:srgbClr val="000000"/>
                </a:solidFill>
                <a:latin typeface="Montserrat Semi-Bold"/>
              </a:rPr>
              <a:t> </a:t>
            </a:r>
          </a:p>
          <a:p>
            <a:pPr>
              <a:lnSpc>
                <a:spcPts val="5319"/>
              </a:lnSpc>
            </a:pPr>
            <a:endParaRPr lang="en-US" sz="3799">
              <a:solidFill>
                <a:srgbClr val="000000"/>
              </a:solidFill>
              <a:latin typeface="Montserrat Semi-Bold"/>
            </a:endParaRPr>
          </a:p>
          <a:p>
            <a:pPr>
              <a:lnSpc>
                <a:spcPts val="5319"/>
              </a:lnSpc>
            </a:pPr>
            <a:r>
              <a:rPr lang="en-US" sz="3799">
                <a:solidFill>
                  <a:srgbClr val="000000"/>
                </a:solidFill>
                <a:latin typeface="Montserrat Semi-Bold"/>
              </a:rPr>
              <a:t>Installing sensors in farms which would collect data of temperatures, soil properties, weather conditions, humidity, etc.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t="5181" b="5181"/>
          <a:stretch>
            <a:fillRect/>
          </a:stretch>
        </p:blipFill>
        <p:spPr>
          <a:xfrm>
            <a:off x="9566743" y="307102"/>
            <a:ext cx="8721257" cy="5198888"/>
          </a:xfrm>
          <a:prstGeom prst="rect">
            <a:avLst/>
          </a:prstGeom>
        </p:spPr>
      </p:pic>
      <p:pic>
        <p:nvPicPr>
          <p:cNvPr id="6" name="Picture 6"/>
          <p:cNvPicPr>
            <a:picLocks noChangeAspect="1"/>
          </p:cNvPicPr>
          <p:nvPr/>
        </p:nvPicPr>
        <p:blipFill>
          <a:blip r:embed="rId3"/>
          <a:srcRect r="3457"/>
          <a:stretch>
            <a:fillRect/>
          </a:stretch>
        </p:blipFill>
        <p:spPr>
          <a:xfrm>
            <a:off x="721598" y="5982893"/>
            <a:ext cx="7624428" cy="4304107"/>
          </a:xfrm>
          <a:prstGeom prst="rect">
            <a:avLst/>
          </a:prstGeom>
        </p:spPr>
      </p:pic>
      <p:grpSp>
        <p:nvGrpSpPr>
          <p:cNvPr id="7" name="Group 7"/>
          <p:cNvGrpSpPr/>
          <p:nvPr/>
        </p:nvGrpSpPr>
        <p:grpSpPr>
          <a:xfrm>
            <a:off x="721598" y="5643290"/>
            <a:ext cx="7624428" cy="149000"/>
            <a:chOff x="0" y="0"/>
            <a:chExt cx="2008080" cy="39243"/>
          </a:xfrm>
        </p:grpSpPr>
        <p:sp>
          <p:nvSpPr>
            <p:cNvPr id="8" name="Freeform 8"/>
            <p:cNvSpPr/>
            <p:nvPr/>
          </p:nvSpPr>
          <p:spPr>
            <a:xfrm>
              <a:off x="0" y="0"/>
              <a:ext cx="2008080" cy="39243"/>
            </a:xfrm>
            <a:custGeom>
              <a:avLst/>
              <a:gdLst/>
              <a:ahLst/>
              <a:cxnLst/>
              <a:rect l="l" t="t" r="r" b="b"/>
              <a:pathLst>
                <a:path w="2008080" h="39243">
                  <a:moveTo>
                    <a:pt x="0" y="0"/>
                  </a:moveTo>
                  <a:lnTo>
                    <a:pt x="2008080" y="0"/>
                  </a:lnTo>
                  <a:lnTo>
                    <a:pt x="2008080" y="39243"/>
                  </a:lnTo>
                  <a:lnTo>
                    <a:pt x="0" y="39243"/>
                  </a:lnTo>
                  <a:close/>
                </a:path>
              </a:pathLst>
            </a:custGeom>
            <a:solidFill>
              <a:srgbClr val="008037"/>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9566743" y="6483947"/>
            <a:ext cx="6878906" cy="1226820"/>
          </a:xfrm>
          <a:prstGeom prst="rect">
            <a:avLst/>
          </a:prstGeom>
        </p:spPr>
        <p:txBody>
          <a:bodyPr lIns="0" tIns="0" rIns="0" bIns="0" rtlCol="0" anchor="t">
            <a:spAutoFit/>
          </a:bodyPr>
          <a:lstStyle/>
          <a:p>
            <a:pPr>
              <a:lnSpc>
                <a:spcPts val="10080"/>
              </a:lnSpc>
              <a:spcBef>
                <a:spcPct val="0"/>
              </a:spcBef>
            </a:pPr>
            <a:r>
              <a:rPr lang="en-US" sz="7200">
                <a:solidFill>
                  <a:srgbClr val="FFFFFF"/>
                </a:solidFill>
                <a:latin typeface="Montserrat Extra-Bold Bold"/>
              </a:rPr>
              <a:t>THANK YOU!</a:t>
            </a:r>
          </a:p>
        </p:txBody>
      </p:sp>
      <p:sp>
        <p:nvSpPr>
          <p:cNvPr id="11" name="TextBox 11"/>
          <p:cNvSpPr txBox="1"/>
          <p:nvPr/>
        </p:nvSpPr>
        <p:spPr>
          <a:xfrm>
            <a:off x="9566743" y="7663142"/>
            <a:ext cx="5349119" cy="471805"/>
          </a:xfrm>
          <a:prstGeom prst="rect">
            <a:avLst/>
          </a:prstGeom>
        </p:spPr>
        <p:txBody>
          <a:bodyPr lIns="0" tIns="0" rIns="0" bIns="0" rtlCol="0" anchor="t">
            <a:spAutoFit/>
          </a:bodyPr>
          <a:lstStyle/>
          <a:p>
            <a:pPr>
              <a:lnSpc>
                <a:spcPts val="3919"/>
              </a:lnSpc>
              <a:spcBef>
                <a:spcPct val="0"/>
              </a:spcBef>
            </a:pPr>
            <a:r>
              <a:rPr lang="en-US" sz="2799">
                <a:solidFill>
                  <a:srgbClr val="FFFFFF"/>
                </a:solidFill>
                <a:latin typeface="Montserrat Semi-Bold Bold"/>
              </a:rPr>
              <a:t>end of this presentation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542748" y="-792329"/>
            <a:ext cx="6298732" cy="12597464"/>
            <a:chOff x="0" y="0"/>
            <a:chExt cx="3175000" cy="6350000"/>
          </a:xfrm>
        </p:grpSpPr>
        <p:sp>
          <p:nvSpPr>
            <p:cNvPr id="3" name="Freeform 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50000" r="-50000"/>
              </a:stretch>
            </a:blipFill>
          </p:spPr>
        </p:sp>
        <p:sp>
          <p:nvSpPr>
            <p:cNvPr id="4" name="Freeform 4"/>
            <p:cNvSpPr/>
            <p:nvPr/>
          </p:nvSpPr>
          <p:spPr>
            <a:xfrm>
              <a:off x="0" y="0"/>
              <a:ext cx="3175000" cy="6350000"/>
            </a:xfrm>
            <a:custGeom>
              <a:avLst/>
              <a:gdLst/>
              <a:ahLst/>
              <a:cxnLst/>
              <a:rect l="l" t="t" r="r" b="b"/>
              <a:pathLst>
                <a:path w="3175000" h="6350000">
                  <a:moveTo>
                    <a:pt x="1587500" y="19050"/>
                  </a:moveTo>
                  <a:cubicBezTo>
                    <a:pt x="2452370" y="19050"/>
                    <a:pt x="3155950" y="722630"/>
                    <a:pt x="3155950" y="1587500"/>
                  </a:cubicBezTo>
                  <a:lnTo>
                    <a:pt x="3155950" y="4762500"/>
                  </a:lnTo>
                  <a:cubicBezTo>
                    <a:pt x="3155950" y="5627370"/>
                    <a:pt x="2452370" y="6330950"/>
                    <a:pt x="1587500" y="6330950"/>
                  </a:cubicBezTo>
                  <a:cubicBezTo>
                    <a:pt x="722630" y="6330950"/>
                    <a:pt x="19050" y="5627370"/>
                    <a:pt x="19050" y="4762500"/>
                  </a:cubicBezTo>
                  <a:lnTo>
                    <a:pt x="19050" y="1587500"/>
                  </a:lnTo>
                  <a:cubicBezTo>
                    <a:pt x="19050" y="722630"/>
                    <a:pt x="722630" y="19050"/>
                    <a:pt x="1587500" y="19050"/>
                  </a:cubicBezTo>
                  <a:moveTo>
                    <a:pt x="1587500" y="0"/>
                  </a:moveTo>
                  <a:cubicBezTo>
                    <a:pt x="711200" y="0"/>
                    <a:pt x="0" y="711200"/>
                    <a:pt x="0" y="1587500"/>
                  </a:cubicBezTo>
                  <a:lnTo>
                    <a:pt x="0" y="4762500"/>
                  </a:lnTo>
                  <a:cubicBezTo>
                    <a:pt x="0" y="5638800"/>
                    <a:pt x="711200" y="6350000"/>
                    <a:pt x="1587500" y="6350000"/>
                  </a:cubicBezTo>
                  <a:cubicBezTo>
                    <a:pt x="2463800" y="6350000"/>
                    <a:pt x="3175000" y="5638800"/>
                    <a:pt x="3175000" y="4762500"/>
                  </a:cubicBezTo>
                  <a:lnTo>
                    <a:pt x="3175000" y="1587500"/>
                  </a:lnTo>
                  <a:cubicBezTo>
                    <a:pt x="3175000" y="711200"/>
                    <a:pt x="2463800" y="0"/>
                    <a:pt x="1587500" y="0"/>
                  </a:cubicBezTo>
                  <a:lnTo>
                    <a:pt x="1587500" y="0"/>
                  </a:lnTo>
                  <a:close/>
                </a:path>
              </a:pathLst>
            </a:custGeom>
            <a:solidFill>
              <a:srgbClr val="008037"/>
            </a:solidFill>
          </p:spPr>
        </p:sp>
      </p:grpSp>
      <p:grpSp>
        <p:nvGrpSpPr>
          <p:cNvPr id="5" name="Group 5"/>
          <p:cNvGrpSpPr/>
          <p:nvPr/>
        </p:nvGrpSpPr>
        <p:grpSpPr>
          <a:xfrm>
            <a:off x="12719603" y="0"/>
            <a:ext cx="5568397" cy="2256485"/>
            <a:chOff x="0" y="0"/>
            <a:chExt cx="1466574" cy="594301"/>
          </a:xfrm>
        </p:grpSpPr>
        <p:sp>
          <p:nvSpPr>
            <p:cNvPr id="6" name="Freeform 6"/>
            <p:cNvSpPr/>
            <p:nvPr/>
          </p:nvSpPr>
          <p:spPr>
            <a:xfrm>
              <a:off x="0" y="0"/>
              <a:ext cx="1466574" cy="594301"/>
            </a:xfrm>
            <a:custGeom>
              <a:avLst/>
              <a:gdLst/>
              <a:ahLst/>
              <a:cxnLst/>
              <a:rect l="l" t="t" r="r" b="b"/>
              <a:pathLst>
                <a:path w="1466574" h="594301">
                  <a:moveTo>
                    <a:pt x="0" y="0"/>
                  </a:moveTo>
                  <a:lnTo>
                    <a:pt x="1466574" y="0"/>
                  </a:lnTo>
                  <a:lnTo>
                    <a:pt x="1466574" y="594301"/>
                  </a:lnTo>
                  <a:lnTo>
                    <a:pt x="0" y="594301"/>
                  </a:lnTo>
                  <a:close/>
                </a:path>
              </a:pathLst>
            </a:custGeom>
            <a:solidFill>
              <a:srgbClr val="008037"/>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504724" y="780296"/>
            <a:ext cx="3998154" cy="894080"/>
          </a:xfrm>
          <a:prstGeom prst="rect">
            <a:avLst/>
          </a:prstGeom>
        </p:spPr>
        <p:txBody>
          <a:bodyPr lIns="0" tIns="0" rIns="0" bIns="0" rtlCol="0" anchor="t">
            <a:spAutoFit/>
          </a:bodyPr>
          <a:lstStyle/>
          <a:p>
            <a:pPr algn="r">
              <a:lnSpc>
                <a:spcPts val="7419"/>
              </a:lnSpc>
              <a:spcBef>
                <a:spcPct val="0"/>
              </a:spcBef>
            </a:pPr>
            <a:r>
              <a:rPr lang="en-US" sz="5299">
                <a:solidFill>
                  <a:srgbClr val="FFFFFF"/>
                </a:solidFill>
                <a:latin typeface="Montserrat Extra-Bold"/>
              </a:rPr>
              <a:t>CONTENTS</a:t>
            </a:r>
          </a:p>
        </p:txBody>
      </p:sp>
      <p:sp>
        <p:nvSpPr>
          <p:cNvPr id="9" name="TextBox 9"/>
          <p:cNvSpPr txBox="1"/>
          <p:nvPr/>
        </p:nvSpPr>
        <p:spPr>
          <a:xfrm>
            <a:off x="5055151" y="2450551"/>
            <a:ext cx="3270507" cy="1889760"/>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PROBLEM STATEMENT</a:t>
            </a:r>
          </a:p>
          <a:p>
            <a:pPr>
              <a:lnSpc>
                <a:spcPts val="5040"/>
              </a:lnSpc>
              <a:spcBef>
                <a:spcPct val="0"/>
              </a:spcBef>
            </a:pPr>
            <a:endParaRPr lang="en-US" sz="3600">
              <a:solidFill>
                <a:srgbClr val="000000"/>
              </a:solidFill>
              <a:latin typeface="Montserrat Extra-Bold Bold"/>
            </a:endParaRPr>
          </a:p>
        </p:txBody>
      </p:sp>
      <p:sp>
        <p:nvSpPr>
          <p:cNvPr id="10" name="TextBox 10"/>
          <p:cNvSpPr txBox="1"/>
          <p:nvPr/>
        </p:nvSpPr>
        <p:spPr>
          <a:xfrm>
            <a:off x="5055151" y="4989523"/>
            <a:ext cx="3270507" cy="1889760"/>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PROPOSED SOLUTIONS</a:t>
            </a:r>
          </a:p>
          <a:p>
            <a:pPr>
              <a:lnSpc>
                <a:spcPts val="5040"/>
              </a:lnSpc>
              <a:spcBef>
                <a:spcPct val="0"/>
              </a:spcBef>
            </a:pPr>
            <a:endParaRPr lang="en-US" sz="3600">
              <a:solidFill>
                <a:srgbClr val="000000"/>
              </a:solidFill>
              <a:latin typeface="Montserrat Extra-Bold Bold"/>
            </a:endParaRPr>
          </a:p>
        </p:txBody>
      </p:sp>
      <p:sp>
        <p:nvSpPr>
          <p:cNvPr id="11" name="TextBox 11"/>
          <p:cNvSpPr txBox="1"/>
          <p:nvPr/>
        </p:nvSpPr>
        <p:spPr>
          <a:xfrm>
            <a:off x="5055151" y="7528495"/>
            <a:ext cx="3270507" cy="1889760"/>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IMPACT OF SOLUTION</a:t>
            </a:r>
          </a:p>
          <a:p>
            <a:pPr>
              <a:lnSpc>
                <a:spcPts val="5040"/>
              </a:lnSpc>
              <a:spcBef>
                <a:spcPct val="0"/>
              </a:spcBef>
            </a:pPr>
            <a:endParaRPr lang="en-US" sz="3600">
              <a:solidFill>
                <a:srgbClr val="000000"/>
              </a:solidFill>
              <a:latin typeface="Montserrat Extra-Bold Bold"/>
            </a:endParaRPr>
          </a:p>
        </p:txBody>
      </p:sp>
      <p:sp>
        <p:nvSpPr>
          <p:cNvPr id="12" name="TextBox 12"/>
          <p:cNvSpPr txBox="1"/>
          <p:nvPr/>
        </p:nvSpPr>
        <p:spPr>
          <a:xfrm>
            <a:off x="10339049" y="2450551"/>
            <a:ext cx="3975598" cy="1889760"/>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APPLIED TECHNOLOGIES</a:t>
            </a:r>
          </a:p>
          <a:p>
            <a:pPr>
              <a:lnSpc>
                <a:spcPts val="5040"/>
              </a:lnSpc>
              <a:spcBef>
                <a:spcPct val="0"/>
              </a:spcBef>
            </a:pPr>
            <a:endParaRPr lang="en-US" sz="3600">
              <a:solidFill>
                <a:srgbClr val="000000"/>
              </a:solidFill>
              <a:latin typeface="Montserrat Extra-Bold Bold"/>
            </a:endParaRPr>
          </a:p>
        </p:txBody>
      </p:sp>
      <p:sp>
        <p:nvSpPr>
          <p:cNvPr id="13" name="TextBox 13"/>
          <p:cNvSpPr txBox="1"/>
          <p:nvPr/>
        </p:nvSpPr>
        <p:spPr>
          <a:xfrm>
            <a:off x="10339049" y="4989523"/>
            <a:ext cx="3270507" cy="1889760"/>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PROJECT DETAILS</a:t>
            </a:r>
          </a:p>
          <a:p>
            <a:pPr>
              <a:lnSpc>
                <a:spcPts val="5040"/>
              </a:lnSpc>
              <a:spcBef>
                <a:spcPct val="0"/>
              </a:spcBef>
            </a:pPr>
            <a:endParaRPr lang="en-US" sz="3600">
              <a:solidFill>
                <a:srgbClr val="000000"/>
              </a:solidFill>
              <a:latin typeface="Montserrat Extra-Bold Bold"/>
            </a:endParaRPr>
          </a:p>
        </p:txBody>
      </p:sp>
      <p:sp>
        <p:nvSpPr>
          <p:cNvPr id="14" name="TextBox 14"/>
          <p:cNvSpPr txBox="1"/>
          <p:nvPr/>
        </p:nvSpPr>
        <p:spPr>
          <a:xfrm>
            <a:off x="10339049" y="7528495"/>
            <a:ext cx="3270507" cy="2527935"/>
          </a:xfrm>
          <a:prstGeom prst="rect">
            <a:avLst/>
          </a:prstGeom>
        </p:spPr>
        <p:txBody>
          <a:bodyPr lIns="0" tIns="0" rIns="0" bIns="0" rtlCol="0" anchor="t">
            <a:spAutoFit/>
          </a:bodyPr>
          <a:lstStyle/>
          <a:p>
            <a:pPr>
              <a:lnSpc>
                <a:spcPts val="5040"/>
              </a:lnSpc>
            </a:pPr>
            <a:r>
              <a:rPr lang="en-US" sz="3600">
                <a:solidFill>
                  <a:srgbClr val="000000"/>
                </a:solidFill>
                <a:latin typeface="Montserrat Extra-Bold Bold"/>
              </a:rPr>
              <a:t>FUTURE SCOPE AND FEASIBILITY</a:t>
            </a:r>
          </a:p>
          <a:p>
            <a:pPr>
              <a:lnSpc>
                <a:spcPts val="5040"/>
              </a:lnSpc>
              <a:spcBef>
                <a:spcPct val="0"/>
              </a:spcBef>
            </a:pPr>
            <a:endParaRPr lang="en-US" sz="3600">
              <a:solidFill>
                <a:srgbClr val="000000"/>
              </a:solidFill>
              <a:latin typeface="Montserrat Extra-Bol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8174469" y="2050789"/>
            <a:ext cx="9117076" cy="6600763"/>
          </a:xfrm>
          <a:prstGeom prst="rect">
            <a:avLst/>
          </a:prstGeom>
        </p:spPr>
      </p:pic>
      <p:grpSp>
        <p:nvGrpSpPr>
          <p:cNvPr id="6" name="Group 6"/>
          <p:cNvGrpSpPr/>
          <p:nvPr/>
        </p:nvGrpSpPr>
        <p:grpSpPr>
          <a:xfrm>
            <a:off x="1787801" y="234496"/>
            <a:ext cx="5568397" cy="2256485"/>
            <a:chOff x="0" y="0"/>
            <a:chExt cx="1466574" cy="594301"/>
          </a:xfrm>
        </p:grpSpPr>
        <p:sp>
          <p:nvSpPr>
            <p:cNvPr id="7" name="Freeform 7"/>
            <p:cNvSpPr/>
            <p:nvPr/>
          </p:nvSpPr>
          <p:spPr>
            <a:xfrm>
              <a:off x="0" y="0"/>
              <a:ext cx="1466574" cy="594301"/>
            </a:xfrm>
            <a:custGeom>
              <a:avLst/>
              <a:gdLst/>
              <a:ahLst/>
              <a:cxnLst/>
              <a:rect l="l" t="t" r="r" b="b"/>
              <a:pathLst>
                <a:path w="1466574" h="594301">
                  <a:moveTo>
                    <a:pt x="0" y="0"/>
                  </a:moveTo>
                  <a:lnTo>
                    <a:pt x="1466574" y="0"/>
                  </a:lnTo>
                  <a:lnTo>
                    <a:pt x="1466574" y="594301"/>
                  </a:lnTo>
                  <a:lnTo>
                    <a:pt x="0" y="594301"/>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125532" y="490249"/>
            <a:ext cx="4892936" cy="1659255"/>
          </a:xfrm>
          <a:prstGeom prst="rect">
            <a:avLst/>
          </a:prstGeom>
        </p:spPr>
        <p:txBody>
          <a:bodyPr lIns="0" tIns="0" rIns="0" bIns="0" rtlCol="0" anchor="t">
            <a:spAutoFit/>
          </a:bodyPr>
          <a:lstStyle/>
          <a:p>
            <a:pPr algn="ctr">
              <a:lnSpc>
                <a:spcPts val="6719"/>
              </a:lnSpc>
              <a:spcBef>
                <a:spcPct val="0"/>
              </a:spcBef>
            </a:pPr>
            <a:r>
              <a:rPr lang="en-US" sz="4800">
                <a:solidFill>
                  <a:srgbClr val="73952D"/>
                </a:solidFill>
                <a:latin typeface="Montserrat Extra-Bold"/>
              </a:rPr>
              <a:t>PROBLEM STATEMENT</a:t>
            </a:r>
          </a:p>
        </p:txBody>
      </p:sp>
      <p:sp>
        <p:nvSpPr>
          <p:cNvPr id="10" name="TextBox 10"/>
          <p:cNvSpPr txBox="1"/>
          <p:nvPr/>
        </p:nvSpPr>
        <p:spPr>
          <a:xfrm>
            <a:off x="1028700" y="2630791"/>
            <a:ext cx="7086600" cy="6415405"/>
          </a:xfrm>
          <a:prstGeom prst="rect">
            <a:avLst/>
          </a:prstGeom>
        </p:spPr>
        <p:txBody>
          <a:bodyPr lIns="0" tIns="0" rIns="0" bIns="0" rtlCol="0" anchor="t">
            <a:spAutoFit/>
          </a:bodyPr>
          <a:lstStyle/>
          <a:p>
            <a:pPr algn="ctr">
              <a:lnSpc>
                <a:spcPts val="3919"/>
              </a:lnSpc>
            </a:pPr>
            <a:r>
              <a:rPr lang="en-US" sz="2799">
                <a:solidFill>
                  <a:srgbClr val="FFFFFF"/>
                </a:solidFill>
                <a:latin typeface="Montserrat Semi-Bold"/>
              </a:rPr>
              <a:t>Rural India, where farmland is the main industry, struggles to combat hunger and malnutrition. </a:t>
            </a:r>
          </a:p>
          <a:p>
            <a:pPr algn="ctr">
              <a:lnSpc>
                <a:spcPts val="3919"/>
              </a:lnSpc>
            </a:pPr>
            <a:endParaRPr lang="en-US" sz="2799">
              <a:solidFill>
                <a:srgbClr val="FFFFFF"/>
              </a:solidFill>
              <a:latin typeface="Montserrat Semi-Bold"/>
            </a:endParaRPr>
          </a:p>
          <a:p>
            <a:pPr algn="ctr">
              <a:lnSpc>
                <a:spcPts val="3919"/>
              </a:lnSpc>
            </a:pPr>
            <a:r>
              <a:rPr lang="en-US" sz="2799">
                <a:solidFill>
                  <a:srgbClr val="FFFFFF"/>
                </a:solidFill>
                <a:latin typeface="Montserrat Semi-Bold"/>
              </a:rPr>
              <a:t>With changing weather, unpredictable crop yields, and a rising population, crop cultivation must be sustainable and efficient.</a:t>
            </a:r>
          </a:p>
          <a:p>
            <a:pPr algn="ctr">
              <a:lnSpc>
                <a:spcPts val="3919"/>
              </a:lnSpc>
            </a:pPr>
            <a:endParaRPr lang="en-US" sz="2799">
              <a:solidFill>
                <a:srgbClr val="FFFFFF"/>
              </a:solidFill>
              <a:latin typeface="Montserrat Semi-Bold"/>
            </a:endParaRPr>
          </a:p>
          <a:p>
            <a:pPr algn="ctr">
              <a:lnSpc>
                <a:spcPts val="3919"/>
              </a:lnSpc>
              <a:spcBef>
                <a:spcPct val="0"/>
              </a:spcBef>
            </a:pPr>
            <a:r>
              <a:rPr lang="en-US" sz="2799">
                <a:solidFill>
                  <a:srgbClr val="FFFFFF"/>
                </a:solidFill>
                <a:latin typeface="Montserrat Semi-Bold"/>
              </a:rPr>
              <a:t> Farmers struggle to grow food due to a lack of modern technology, infrastructure, and soil quality, resulting in high rural malnutrition.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2570" y="1028700"/>
            <a:ext cx="12308658" cy="7892542"/>
            <a:chOff x="0" y="0"/>
            <a:chExt cx="14897916" cy="9552822"/>
          </a:xfrm>
        </p:grpSpPr>
        <p:sp>
          <p:nvSpPr>
            <p:cNvPr id="3" name="Freeform 3"/>
            <p:cNvSpPr/>
            <p:nvPr/>
          </p:nvSpPr>
          <p:spPr>
            <a:xfrm>
              <a:off x="0" y="0"/>
              <a:ext cx="14897915" cy="9552822"/>
            </a:xfrm>
            <a:custGeom>
              <a:avLst/>
              <a:gdLst/>
              <a:ahLst/>
              <a:cxnLst/>
              <a:rect l="l" t="t" r="r" b="b"/>
              <a:pathLst>
                <a:path w="14897915" h="9552822">
                  <a:moveTo>
                    <a:pt x="14897915" y="279400"/>
                  </a:moveTo>
                  <a:lnTo>
                    <a:pt x="14897915" y="0"/>
                  </a:lnTo>
                  <a:lnTo>
                    <a:pt x="0" y="0"/>
                  </a:lnTo>
                  <a:lnTo>
                    <a:pt x="0" y="9552822"/>
                  </a:lnTo>
                  <a:lnTo>
                    <a:pt x="14897915" y="9552822"/>
                  </a:lnTo>
                  <a:lnTo>
                    <a:pt x="14897915" y="279400"/>
                  </a:lnTo>
                  <a:close/>
                  <a:moveTo>
                    <a:pt x="14819176" y="279400"/>
                  </a:moveTo>
                  <a:lnTo>
                    <a:pt x="14819176" y="9474082"/>
                  </a:lnTo>
                  <a:lnTo>
                    <a:pt x="78740" y="9474082"/>
                  </a:lnTo>
                  <a:lnTo>
                    <a:pt x="78740" y="78740"/>
                  </a:lnTo>
                  <a:lnTo>
                    <a:pt x="14819176" y="78740"/>
                  </a:lnTo>
                  <a:lnTo>
                    <a:pt x="14819176" y="279400"/>
                  </a:lnTo>
                  <a:close/>
                </a:path>
              </a:pathLst>
            </a:custGeom>
            <a:solidFill>
              <a:srgbClr val="008037"/>
            </a:solidFill>
          </p:spPr>
        </p:sp>
      </p:grpSp>
      <p:grpSp>
        <p:nvGrpSpPr>
          <p:cNvPr id="4" name="Group 4"/>
          <p:cNvGrpSpPr/>
          <p:nvPr/>
        </p:nvGrpSpPr>
        <p:grpSpPr>
          <a:xfrm>
            <a:off x="1028700" y="673024"/>
            <a:ext cx="1270013" cy="5164302"/>
            <a:chOff x="0" y="0"/>
            <a:chExt cx="334489" cy="1360145"/>
          </a:xfrm>
        </p:grpSpPr>
        <p:sp>
          <p:nvSpPr>
            <p:cNvPr id="5" name="Freeform 5"/>
            <p:cNvSpPr/>
            <p:nvPr/>
          </p:nvSpPr>
          <p:spPr>
            <a:xfrm>
              <a:off x="0" y="0"/>
              <a:ext cx="334489" cy="1360145"/>
            </a:xfrm>
            <a:custGeom>
              <a:avLst/>
              <a:gdLst/>
              <a:ahLst/>
              <a:cxnLst/>
              <a:rect l="l" t="t" r="r" b="b"/>
              <a:pathLst>
                <a:path w="334489" h="1360145">
                  <a:moveTo>
                    <a:pt x="0" y="0"/>
                  </a:moveTo>
                  <a:lnTo>
                    <a:pt x="334489" y="0"/>
                  </a:lnTo>
                  <a:lnTo>
                    <a:pt x="334489" y="1360145"/>
                  </a:lnTo>
                  <a:lnTo>
                    <a:pt x="0" y="1360145"/>
                  </a:lnTo>
                  <a:close/>
                </a:path>
              </a:pathLst>
            </a:custGeom>
            <a:solidFill>
              <a:srgbClr val="008037"/>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a:off x="10291229" y="1519371"/>
            <a:ext cx="7419999" cy="7248257"/>
            <a:chOff x="0" y="0"/>
            <a:chExt cx="4828540" cy="4716780"/>
          </a:xfrm>
        </p:grpSpPr>
        <p:sp>
          <p:nvSpPr>
            <p:cNvPr id="8" name="Freeform 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23271" r="-23271"/>
              </a:stretch>
            </a:blipFill>
          </p:spPr>
        </p:sp>
      </p:grpSp>
      <p:sp>
        <p:nvSpPr>
          <p:cNvPr id="9" name="TextBox 9"/>
          <p:cNvSpPr txBox="1"/>
          <p:nvPr/>
        </p:nvSpPr>
        <p:spPr>
          <a:xfrm>
            <a:off x="2549626" y="1192923"/>
            <a:ext cx="7490689" cy="1659255"/>
          </a:xfrm>
          <a:prstGeom prst="rect">
            <a:avLst/>
          </a:prstGeom>
        </p:spPr>
        <p:txBody>
          <a:bodyPr lIns="0" tIns="0" rIns="0" bIns="0" rtlCol="0" anchor="t">
            <a:spAutoFit/>
          </a:bodyPr>
          <a:lstStyle/>
          <a:p>
            <a:pPr algn="ctr">
              <a:lnSpc>
                <a:spcPts val="6719"/>
              </a:lnSpc>
              <a:spcBef>
                <a:spcPct val="0"/>
              </a:spcBef>
            </a:pPr>
            <a:r>
              <a:rPr lang="en-US" sz="4800">
                <a:solidFill>
                  <a:srgbClr val="3D5035"/>
                </a:solidFill>
                <a:latin typeface="Montserrat Extra-Bold"/>
              </a:rPr>
              <a:t>PROPOSED SOLUTIONS </a:t>
            </a:r>
          </a:p>
        </p:txBody>
      </p:sp>
      <p:sp>
        <p:nvSpPr>
          <p:cNvPr id="10" name="TextBox 10"/>
          <p:cNvSpPr txBox="1"/>
          <p:nvPr/>
        </p:nvSpPr>
        <p:spPr>
          <a:xfrm>
            <a:off x="2549626" y="3101111"/>
            <a:ext cx="7490689" cy="5424805"/>
          </a:xfrm>
          <a:prstGeom prst="rect">
            <a:avLst/>
          </a:prstGeom>
        </p:spPr>
        <p:txBody>
          <a:bodyPr lIns="0" tIns="0" rIns="0" bIns="0" rtlCol="0" anchor="t">
            <a:spAutoFit/>
          </a:bodyPr>
          <a:lstStyle/>
          <a:p>
            <a:pPr algn="ctr">
              <a:lnSpc>
                <a:spcPts val="3919"/>
              </a:lnSpc>
            </a:pPr>
            <a:r>
              <a:rPr lang="en-US" sz="2799">
                <a:solidFill>
                  <a:srgbClr val="000000"/>
                </a:solidFill>
                <a:latin typeface="Montserrat Semi-Bold"/>
              </a:rPr>
              <a:t> We propose the development of an ML model that can predict the optimal crop cultivation for a particular region in India. </a:t>
            </a:r>
          </a:p>
          <a:p>
            <a:pPr algn="ctr">
              <a:lnSpc>
                <a:spcPts val="3919"/>
              </a:lnSpc>
            </a:pPr>
            <a:r>
              <a:rPr lang="en-US" sz="2799">
                <a:solidFill>
                  <a:srgbClr val="000000"/>
                </a:solidFill>
                <a:latin typeface="Montserrat Semi-Bold"/>
              </a:rPr>
              <a:t>The model will consider weather, soil fertility, hunger index, malnutrition rate, nutrient requirements, topography, seed quality, and other aspects.</a:t>
            </a:r>
          </a:p>
          <a:p>
            <a:pPr algn="ctr">
              <a:lnSpc>
                <a:spcPts val="3919"/>
              </a:lnSpc>
              <a:spcBef>
                <a:spcPct val="0"/>
              </a:spcBef>
            </a:pPr>
            <a:r>
              <a:rPr lang="en-US" sz="2799">
                <a:solidFill>
                  <a:srgbClr val="000000"/>
                </a:solidFill>
                <a:latin typeface="Montserrat Semi-Bold"/>
              </a:rPr>
              <a:t> The model analyses and predicts these factors to suggest crops for a season and region to farmers.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51113" y="1028700"/>
            <a:ext cx="13736887" cy="8461039"/>
            <a:chOff x="0" y="0"/>
            <a:chExt cx="3617946" cy="2228422"/>
          </a:xfrm>
        </p:grpSpPr>
        <p:sp>
          <p:nvSpPr>
            <p:cNvPr id="3" name="Freeform 3"/>
            <p:cNvSpPr/>
            <p:nvPr/>
          </p:nvSpPr>
          <p:spPr>
            <a:xfrm>
              <a:off x="0" y="0"/>
              <a:ext cx="3617945" cy="2228422"/>
            </a:xfrm>
            <a:custGeom>
              <a:avLst/>
              <a:gdLst/>
              <a:ahLst/>
              <a:cxnLst/>
              <a:rect l="l" t="t" r="r" b="b"/>
              <a:pathLst>
                <a:path w="3617945" h="2228422">
                  <a:moveTo>
                    <a:pt x="0" y="0"/>
                  </a:moveTo>
                  <a:lnTo>
                    <a:pt x="3617945" y="0"/>
                  </a:lnTo>
                  <a:lnTo>
                    <a:pt x="3617945" y="2228422"/>
                  </a:lnTo>
                  <a:lnTo>
                    <a:pt x="0" y="2228422"/>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369516" y="2520315"/>
            <a:ext cx="5079754" cy="5246370"/>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r="-27567"/>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FA250"/>
            </a:solidFill>
          </p:spPr>
        </p:sp>
      </p:grpSp>
      <p:sp>
        <p:nvSpPr>
          <p:cNvPr id="8" name="TextBox 8"/>
          <p:cNvSpPr txBox="1"/>
          <p:nvPr/>
        </p:nvSpPr>
        <p:spPr>
          <a:xfrm>
            <a:off x="7160995" y="1708785"/>
            <a:ext cx="8517123" cy="81153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Montserrat Extra-Bold"/>
              </a:rPr>
              <a:t>IMPACT OF SOLUTION</a:t>
            </a:r>
          </a:p>
        </p:txBody>
      </p:sp>
      <p:sp>
        <p:nvSpPr>
          <p:cNvPr id="9" name="TextBox 9"/>
          <p:cNvSpPr txBox="1"/>
          <p:nvPr/>
        </p:nvSpPr>
        <p:spPr>
          <a:xfrm>
            <a:off x="7485607" y="3226706"/>
            <a:ext cx="7867899" cy="5424805"/>
          </a:xfrm>
          <a:prstGeom prst="rect">
            <a:avLst/>
          </a:prstGeom>
        </p:spPr>
        <p:txBody>
          <a:bodyPr lIns="0" tIns="0" rIns="0" bIns="0" rtlCol="0" anchor="t">
            <a:spAutoFit/>
          </a:bodyPr>
          <a:lstStyle/>
          <a:p>
            <a:pPr algn="ctr">
              <a:lnSpc>
                <a:spcPts val="3919"/>
              </a:lnSpc>
            </a:pPr>
            <a:r>
              <a:rPr lang="en-US" sz="2799">
                <a:solidFill>
                  <a:srgbClr val="FFFFFF"/>
                </a:solidFill>
                <a:latin typeface="Montserrat Semi-Bold"/>
              </a:rPr>
              <a:t>This ML-based solution will boost agricultural output and support sustainable crop cultivation, reducing hunger and malnutrition in rural India. Better crop yields, food availability, money, and livelihoods result from crop cultivation accuracy and efficiency. </a:t>
            </a:r>
          </a:p>
          <a:p>
            <a:pPr algn="ctr">
              <a:lnSpc>
                <a:spcPts val="3919"/>
              </a:lnSpc>
              <a:spcBef>
                <a:spcPct val="0"/>
              </a:spcBef>
            </a:pPr>
            <a:r>
              <a:rPr lang="en-US" sz="2799">
                <a:solidFill>
                  <a:srgbClr val="FFFFFF"/>
                </a:solidFill>
                <a:latin typeface="Montserrat Semi-Bold"/>
              </a:rPr>
              <a:t>The solution can also help farmers make informed choices, reduce their reliance on traditional methods, and promote modern agriculture technology.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891871"/>
            <a:ext cx="6797955" cy="1659255"/>
          </a:xfrm>
          <a:prstGeom prst="rect">
            <a:avLst/>
          </a:prstGeom>
        </p:spPr>
        <p:txBody>
          <a:bodyPr lIns="0" tIns="0" rIns="0" bIns="0" rtlCol="0" anchor="t">
            <a:spAutoFit/>
          </a:bodyPr>
          <a:lstStyle/>
          <a:p>
            <a:pPr>
              <a:lnSpc>
                <a:spcPts val="6719"/>
              </a:lnSpc>
              <a:spcBef>
                <a:spcPct val="0"/>
              </a:spcBef>
            </a:pPr>
            <a:r>
              <a:rPr lang="en-US" sz="4800">
                <a:solidFill>
                  <a:srgbClr val="3D5035"/>
                </a:solidFill>
                <a:latin typeface="Montserrat Extra-Bold"/>
              </a:rPr>
              <a:t>APPLIED TECHNOLOGIES </a:t>
            </a:r>
          </a:p>
        </p:txBody>
      </p:sp>
      <p:grpSp>
        <p:nvGrpSpPr>
          <p:cNvPr id="3" name="Group 3"/>
          <p:cNvGrpSpPr>
            <a:grpSpLocks noChangeAspect="1"/>
          </p:cNvGrpSpPr>
          <p:nvPr/>
        </p:nvGrpSpPr>
        <p:grpSpPr>
          <a:xfrm>
            <a:off x="10561368" y="0"/>
            <a:ext cx="7726632" cy="10287000"/>
            <a:chOff x="0" y="0"/>
            <a:chExt cx="3663950" cy="4878070"/>
          </a:xfrm>
        </p:grpSpPr>
        <p:sp>
          <p:nvSpPr>
            <p:cNvPr id="4" name="Freeform 4"/>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1112" r="-51112"/>
              </a:stretch>
            </a:blipFill>
          </p:spPr>
        </p:sp>
        <p:sp>
          <p:nvSpPr>
            <p:cNvPr id="5" name="Freeform 5"/>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C9CEB8"/>
            </a:solidFill>
          </p:spPr>
        </p:sp>
      </p:grpSp>
      <p:sp>
        <p:nvSpPr>
          <p:cNvPr id="6" name="TextBox 6"/>
          <p:cNvSpPr txBox="1"/>
          <p:nvPr/>
        </p:nvSpPr>
        <p:spPr>
          <a:xfrm>
            <a:off x="1028700" y="4059804"/>
            <a:ext cx="9532668" cy="4696816"/>
          </a:xfrm>
          <a:prstGeom prst="rect">
            <a:avLst/>
          </a:prstGeom>
        </p:spPr>
        <p:txBody>
          <a:bodyPr lIns="0" tIns="0" rIns="0" bIns="0" rtlCol="0" anchor="t">
            <a:spAutoFit/>
          </a:bodyPr>
          <a:lstStyle/>
          <a:p>
            <a:pPr>
              <a:lnSpc>
                <a:spcPts val="3620"/>
              </a:lnSpc>
            </a:pPr>
            <a:r>
              <a:rPr lang="en-US" sz="2585">
                <a:solidFill>
                  <a:srgbClr val="000000"/>
                </a:solidFill>
                <a:latin typeface="Montserrat Semi-Bold"/>
              </a:rPr>
              <a:t>To develop this solution, we will use various technologies such as machine learning, data analytics, and artificial intelligence. </a:t>
            </a:r>
          </a:p>
          <a:p>
            <a:pPr>
              <a:lnSpc>
                <a:spcPts val="3620"/>
              </a:lnSpc>
            </a:pPr>
            <a:r>
              <a:rPr lang="en-US" sz="2585">
                <a:solidFill>
                  <a:srgbClr val="000000"/>
                </a:solidFill>
                <a:latin typeface="Montserrat Semi-Bold"/>
              </a:rPr>
              <a:t>We will use Python programming language and popular libraries such as Scikit-learn, Pandas, and NumPy to develop the ML model. </a:t>
            </a:r>
          </a:p>
          <a:p>
            <a:pPr>
              <a:lnSpc>
                <a:spcPts val="4040"/>
              </a:lnSpc>
            </a:pPr>
            <a:r>
              <a:rPr lang="en-US" sz="2885">
                <a:solidFill>
                  <a:srgbClr val="000000"/>
                </a:solidFill>
                <a:latin typeface="Montserrat Semi-Bold"/>
              </a:rPr>
              <a:t>We will also use data visualization tools such as Matplotlib and Seaborn to visualize and analyze the data.</a:t>
            </a:r>
          </a:p>
          <a:p>
            <a:pPr>
              <a:lnSpc>
                <a:spcPts val="3620"/>
              </a:lnSpc>
              <a:spcBef>
                <a:spcPct val="0"/>
              </a:spcBef>
            </a:pPr>
            <a:endParaRPr lang="en-US" sz="2885">
              <a:solidFill>
                <a:srgbClr val="000000"/>
              </a:solidFill>
              <a:latin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6091" y="202047"/>
            <a:ext cx="9195819" cy="1228408"/>
            <a:chOff x="0" y="0"/>
            <a:chExt cx="2421944" cy="323531"/>
          </a:xfrm>
        </p:grpSpPr>
        <p:sp>
          <p:nvSpPr>
            <p:cNvPr id="3" name="Freeform 3"/>
            <p:cNvSpPr/>
            <p:nvPr/>
          </p:nvSpPr>
          <p:spPr>
            <a:xfrm>
              <a:off x="0" y="0"/>
              <a:ext cx="2421944" cy="323531"/>
            </a:xfrm>
            <a:custGeom>
              <a:avLst/>
              <a:gdLst/>
              <a:ahLst/>
              <a:cxnLst/>
              <a:rect l="l" t="t" r="r" b="b"/>
              <a:pathLst>
                <a:path w="2421944" h="323531">
                  <a:moveTo>
                    <a:pt x="0" y="0"/>
                  </a:moveTo>
                  <a:lnTo>
                    <a:pt x="2421944" y="0"/>
                  </a:lnTo>
                  <a:lnTo>
                    <a:pt x="2421944" y="323531"/>
                  </a:lnTo>
                  <a:lnTo>
                    <a:pt x="0" y="323531"/>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9480" y="2655759"/>
            <a:ext cx="16766179" cy="7334985"/>
            <a:chOff x="0" y="0"/>
            <a:chExt cx="17931623" cy="7844851"/>
          </a:xfrm>
        </p:grpSpPr>
        <p:sp>
          <p:nvSpPr>
            <p:cNvPr id="6" name="Freeform 6"/>
            <p:cNvSpPr/>
            <p:nvPr/>
          </p:nvSpPr>
          <p:spPr>
            <a:xfrm>
              <a:off x="0" y="0"/>
              <a:ext cx="17931623" cy="7844851"/>
            </a:xfrm>
            <a:custGeom>
              <a:avLst/>
              <a:gdLst/>
              <a:ahLst/>
              <a:cxnLst/>
              <a:rect l="l" t="t" r="r" b="b"/>
              <a:pathLst>
                <a:path w="17931623" h="7844851">
                  <a:moveTo>
                    <a:pt x="17931623" y="279400"/>
                  </a:moveTo>
                  <a:lnTo>
                    <a:pt x="17931623" y="0"/>
                  </a:lnTo>
                  <a:lnTo>
                    <a:pt x="0" y="0"/>
                  </a:lnTo>
                  <a:lnTo>
                    <a:pt x="0" y="7844851"/>
                  </a:lnTo>
                  <a:lnTo>
                    <a:pt x="17931623" y="7844851"/>
                  </a:lnTo>
                  <a:lnTo>
                    <a:pt x="17931623" y="279400"/>
                  </a:lnTo>
                  <a:close/>
                  <a:moveTo>
                    <a:pt x="17852882" y="279400"/>
                  </a:moveTo>
                  <a:lnTo>
                    <a:pt x="17852882" y="7766111"/>
                  </a:lnTo>
                  <a:lnTo>
                    <a:pt x="78740" y="7766111"/>
                  </a:lnTo>
                  <a:lnTo>
                    <a:pt x="78740" y="78740"/>
                  </a:lnTo>
                  <a:lnTo>
                    <a:pt x="17852882" y="78740"/>
                  </a:lnTo>
                  <a:lnTo>
                    <a:pt x="17852882" y="279400"/>
                  </a:lnTo>
                  <a:close/>
                </a:path>
              </a:pathLst>
            </a:custGeom>
            <a:solidFill>
              <a:srgbClr val="008037"/>
            </a:solidFill>
          </p:spPr>
        </p:sp>
      </p:grpSp>
      <p:sp>
        <p:nvSpPr>
          <p:cNvPr id="7" name="TextBox 7"/>
          <p:cNvSpPr txBox="1"/>
          <p:nvPr/>
        </p:nvSpPr>
        <p:spPr>
          <a:xfrm>
            <a:off x="4546091" y="367624"/>
            <a:ext cx="9195819" cy="81153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Montserrat Extra-Bold"/>
              </a:rPr>
              <a:t>PROJECT DETAILS </a:t>
            </a:r>
          </a:p>
        </p:txBody>
      </p:sp>
      <p:sp>
        <p:nvSpPr>
          <p:cNvPr id="8" name="TextBox 8"/>
          <p:cNvSpPr txBox="1"/>
          <p:nvPr/>
        </p:nvSpPr>
        <p:spPr>
          <a:xfrm>
            <a:off x="5367640" y="1791647"/>
            <a:ext cx="7636818" cy="455296"/>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Montserrat Semi-Bold"/>
              </a:rPr>
              <a:t>The project will involve the following steps:</a:t>
            </a:r>
          </a:p>
        </p:txBody>
      </p:sp>
      <p:sp>
        <p:nvSpPr>
          <p:cNvPr id="9" name="TextBox 9"/>
          <p:cNvSpPr txBox="1"/>
          <p:nvPr/>
        </p:nvSpPr>
        <p:spPr>
          <a:xfrm>
            <a:off x="1028700" y="2837492"/>
            <a:ext cx="16230600" cy="6788151"/>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Montserrat Classic"/>
              </a:rPr>
              <a:t>1. </a:t>
            </a:r>
            <a:r>
              <a:rPr lang="en-US" sz="3499">
                <a:solidFill>
                  <a:srgbClr val="000000"/>
                </a:solidFill>
                <a:latin typeface="Montserrat Classic Bold"/>
              </a:rPr>
              <a:t>Data collection:</a:t>
            </a:r>
            <a:r>
              <a:rPr lang="en-US" sz="3499">
                <a:solidFill>
                  <a:srgbClr val="000000"/>
                </a:solidFill>
                <a:latin typeface="Montserrat Classic"/>
              </a:rPr>
              <a:t> Collecting data on relevant factors such as </a:t>
            </a:r>
            <a:r>
              <a:rPr lang="en-US" sz="3499">
                <a:solidFill>
                  <a:srgbClr val="000000"/>
                </a:solidFill>
                <a:latin typeface="Montserrat Classic Italics"/>
              </a:rPr>
              <a:t>weather conditions, soil fertility, hunger index, malnutrition rate, nutrient requirements, topography, and seed quality</a:t>
            </a:r>
            <a:r>
              <a:rPr lang="en-US" sz="3499">
                <a:solidFill>
                  <a:srgbClr val="000000"/>
                </a:solidFill>
                <a:latin typeface="Montserrat Classic"/>
              </a:rPr>
              <a:t> from various sources such as government </a:t>
            </a:r>
            <a:r>
              <a:rPr lang="en-US" sz="3499">
                <a:solidFill>
                  <a:srgbClr val="000000"/>
                </a:solidFill>
                <a:latin typeface="Montserrat Classic Italics"/>
              </a:rPr>
              <a:t>reports, research papers, and other online databases.</a:t>
            </a:r>
          </a:p>
          <a:p>
            <a:pPr>
              <a:lnSpc>
                <a:spcPts val="4899"/>
              </a:lnSpc>
              <a:spcBef>
                <a:spcPct val="0"/>
              </a:spcBef>
            </a:pPr>
            <a:endParaRPr lang="en-US" sz="3499">
              <a:solidFill>
                <a:srgbClr val="000000"/>
              </a:solidFill>
              <a:latin typeface="Montserrat Classic Italics"/>
            </a:endParaRPr>
          </a:p>
          <a:p>
            <a:pPr>
              <a:lnSpc>
                <a:spcPts val="4899"/>
              </a:lnSpc>
              <a:spcBef>
                <a:spcPct val="0"/>
              </a:spcBef>
            </a:pPr>
            <a:r>
              <a:rPr lang="en-US" sz="3499">
                <a:solidFill>
                  <a:srgbClr val="000000"/>
                </a:solidFill>
                <a:latin typeface="Montserrat Classic"/>
              </a:rPr>
              <a:t>2.</a:t>
            </a:r>
            <a:r>
              <a:rPr lang="en-US" sz="3499">
                <a:solidFill>
                  <a:srgbClr val="000000"/>
                </a:solidFill>
                <a:latin typeface="Montserrat Classic Bold"/>
              </a:rPr>
              <a:t>Data preprocessing:</a:t>
            </a:r>
            <a:r>
              <a:rPr lang="en-US" sz="3499">
                <a:solidFill>
                  <a:srgbClr val="000000"/>
                </a:solidFill>
                <a:latin typeface="Montserrat Classic"/>
              </a:rPr>
              <a:t> Cleaning, transforming, and formatting the data to make it suitable for the ML model.</a:t>
            </a:r>
          </a:p>
          <a:p>
            <a:pPr>
              <a:lnSpc>
                <a:spcPts val="4899"/>
              </a:lnSpc>
              <a:spcBef>
                <a:spcPct val="0"/>
              </a:spcBef>
            </a:pPr>
            <a:endParaRPr lang="en-US" sz="3499">
              <a:solidFill>
                <a:srgbClr val="000000"/>
              </a:solidFill>
              <a:latin typeface="Montserrat Classic"/>
            </a:endParaRPr>
          </a:p>
          <a:p>
            <a:pPr>
              <a:lnSpc>
                <a:spcPts val="4899"/>
              </a:lnSpc>
              <a:spcBef>
                <a:spcPct val="0"/>
              </a:spcBef>
            </a:pPr>
            <a:r>
              <a:rPr lang="en-US" sz="3499">
                <a:solidFill>
                  <a:srgbClr val="000000"/>
                </a:solidFill>
                <a:latin typeface="Montserrat Classic"/>
              </a:rPr>
              <a:t>3.</a:t>
            </a:r>
            <a:r>
              <a:rPr lang="en-US" sz="3499">
                <a:solidFill>
                  <a:srgbClr val="000000"/>
                </a:solidFill>
                <a:latin typeface="Montserrat Classic Bold"/>
              </a:rPr>
              <a:t>Model development:</a:t>
            </a:r>
            <a:r>
              <a:rPr lang="en-US" sz="3499">
                <a:solidFill>
                  <a:srgbClr val="000000"/>
                </a:solidFill>
                <a:latin typeface="Montserrat Classic"/>
              </a:rPr>
              <a:t> Developing an ML model using various algorithms such as decision trees, random forests, and support vector machines to predict the optimal crop cultivation for a particular region in India.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46091" y="202047"/>
            <a:ext cx="9195819" cy="1228408"/>
            <a:chOff x="0" y="0"/>
            <a:chExt cx="2421944" cy="323531"/>
          </a:xfrm>
        </p:grpSpPr>
        <p:sp>
          <p:nvSpPr>
            <p:cNvPr id="3" name="Freeform 3"/>
            <p:cNvSpPr/>
            <p:nvPr/>
          </p:nvSpPr>
          <p:spPr>
            <a:xfrm>
              <a:off x="0" y="0"/>
              <a:ext cx="2421944" cy="323531"/>
            </a:xfrm>
            <a:custGeom>
              <a:avLst/>
              <a:gdLst/>
              <a:ahLst/>
              <a:cxnLst/>
              <a:rect l="l" t="t" r="r" b="b"/>
              <a:pathLst>
                <a:path w="2421944" h="323531">
                  <a:moveTo>
                    <a:pt x="0" y="0"/>
                  </a:moveTo>
                  <a:lnTo>
                    <a:pt x="2421944" y="0"/>
                  </a:lnTo>
                  <a:lnTo>
                    <a:pt x="2421944" y="323531"/>
                  </a:lnTo>
                  <a:lnTo>
                    <a:pt x="0" y="323531"/>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1897" y="2655759"/>
            <a:ext cx="17892505" cy="7334985"/>
            <a:chOff x="0" y="0"/>
            <a:chExt cx="19136242" cy="7844851"/>
          </a:xfrm>
        </p:grpSpPr>
        <p:sp>
          <p:nvSpPr>
            <p:cNvPr id="6" name="Freeform 6"/>
            <p:cNvSpPr/>
            <p:nvPr/>
          </p:nvSpPr>
          <p:spPr>
            <a:xfrm>
              <a:off x="0" y="0"/>
              <a:ext cx="19136241" cy="7844851"/>
            </a:xfrm>
            <a:custGeom>
              <a:avLst/>
              <a:gdLst/>
              <a:ahLst/>
              <a:cxnLst/>
              <a:rect l="l" t="t" r="r" b="b"/>
              <a:pathLst>
                <a:path w="19136241" h="7844851">
                  <a:moveTo>
                    <a:pt x="19136241" y="279400"/>
                  </a:moveTo>
                  <a:lnTo>
                    <a:pt x="19136241" y="0"/>
                  </a:lnTo>
                  <a:lnTo>
                    <a:pt x="0" y="0"/>
                  </a:lnTo>
                  <a:lnTo>
                    <a:pt x="0" y="7844851"/>
                  </a:lnTo>
                  <a:lnTo>
                    <a:pt x="19136241" y="7844851"/>
                  </a:lnTo>
                  <a:lnTo>
                    <a:pt x="19136241" y="279400"/>
                  </a:lnTo>
                  <a:close/>
                  <a:moveTo>
                    <a:pt x="19057502" y="279400"/>
                  </a:moveTo>
                  <a:lnTo>
                    <a:pt x="19057502" y="7766111"/>
                  </a:lnTo>
                  <a:lnTo>
                    <a:pt x="78740" y="7766111"/>
                  </a:lnTo>
                  <a:lnTo>
                    <a:pt x="78740" y="78740"/>
                  </a:lnTo>
                  <a:lnTo>
                    <a:pt x="19057502" y="78740"/>
                  </a:lnTo>
                  <a:lnTo>
                    <a:pt x="19057502" y="279400"/>
                  </a:lnTo>
                  <a:close/>
                </a:path>
              </a:pathLst>
            </a:custGeom>
            <a:solidFill>
              <a:srgbClr val="008037"/>
            </a:solidFill>
          </p:spPr>
        </p:sp>
      </p:grpSp>
      <p:sp>
        <p:nvSpPr>
          <p:cNvPr id="7" name="TextBox 7"/>
          <p:cNvSpPr txBox="1"/>
          <p:nvPr/>
        </p:nvSpPr>
        <p:spPr>
          <a:xfrm>
            <a:off x="4546091" y="367624"/>
            <a:ext cx="9195819" cy="81153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Montserrat Extra-Bold"/>
              </a:rPr>
              <a:t>PROJECT DETAILS </a:t>
            </a:r>
          </a:p>
        </p:txBody>
      </p:sp>
      <p:sp>
        <p:nvSpPr>
          <p:cNvPr id="8" name="TextBox 8"/>
          <p:cNvSpPr txBox="1"/>
          <p:nvPr/>
        </p:nvSpPr>
        <p:spPr>
          <a:xfrm>
            <a:off x="464241" y="2827967"/>
            <a:ext cx="17359518" cy="4940300"/>
          </a:xfrm>
          <a:prstGeom prst="rect">
            <a:avLst/>
          </a:prstGeom>
        </p:spPr>
        <p:txBody>
          <a:bodyPr lIns="0" tIns="0" rIns="0" bIns="0" rtlCol="0" anchor="t">
            <a:spAutoFit/>
          </a:bodyPr>
          <a:lstStyle/>
          <a:p>
            <a:pPr>
              <a:lnSpc>
                <a:spcPts val="4900"/>
              </a:lnSpc>
            </a:pPr>
            <a:endParaRPr/>
          </a:p>
          <a:p>
            <a:pPr>
              <a:lnSpc>
                <a:spcPts val="4900"/>
              </a:lnSpc>
            </a:pPr>
            <a:r>
              <a:rPr lang="en-US" sz="3500">
                <a:solidFill>
                  <a:srgbClr val="9FA250"/>
                </a:solidFill>
                <a:latin typeface="Montserrat Classic"/>
              </a:rPr>
              <a:t>4</a:t>
            </a:r>
            <a:r>
              <a:rPr lang="en-US" sz="3500">
                <a:solidFill>
                  <a:srgbClr val="000000"/>
                </a:solidFill>
                <a:latin typeface="Montserrat Classic"/>
              </a:rPr>
              <a:t>.</a:t>
            </a:r>
            <a:r>
              <a:rPr lang="en-US" sz="3500">
                <a:solidFill>
                  <a:srgbClr val="000000"/>
                </a:solidFill>
                <a:latin typeface="Montserrat Classic Bold"/>
              </a:rPr>
              <a:t>Model validation:</a:t>
            </a:r>
            <a:r>
              <a:rPr lang="en-US" sz="3500">
                <a:solidFill>
                  <a:srgbClr val="000000"/>
                </a:solidFill>
                <a:latin typeface="Montserrat Classic"/>
              </a:rPr>
              <a:t> Evaluating the accuracy and performance of the model using various metrics such as mean squared error, R-squared, and cross-validation techniques.</a:t>
            </a:r>
          </a:p>
          <a:p>
            <a:pPr>
              <a:lnSpc>
                <a:spcPts val="4900"/>
              </a:lnSpc>
            </a:pPr>
            <a:endParaRPr lang="en-US" sz="3500">
              <a:solidFill>
                <a:srgbClr val="000000"/>
              </a:solidFill>
              <a:latin typeface="Montserrat Classic"/>
            </a:endParaRPr>
          </a:p>
          <a:p>
            <a:pPr>
              <a:lnSpc>
                <a:spcPts val="4900"/>
              </a:lnSpc>
              <a:spcBef>
                <a:spcPct val="0"/>
              </a:spcBef>
            </a:pPr>
            <a:r>
              <a:rPr lang="en-US" sz="3500">
                <a:solidFill>
                  <a:srgbClr val="9FA250"/>
                </a:solidFill>
                <a:latin typeface="Montserrat Classic"/>
              </a:rPr>
              <a:t>5</a:t>
            </a:r>
            <a:r>
              <a:rPr lang="en-US" sz="3500">
                <a:solidFill>
                  <a:srgbClr val="000000"/>
                </a:solidFill>
                <a:latin typeface="Montserrat Classic"/>
              </a:rPr>
              <a:t>.</a:t>
            </a:r>
            <a:r>
              <a:rPr lang="en-US" sz="3500">
                <a:solidFill>
                  <a:srgbClr val="000000"/>
                </a:solidFill>
                <a:latin typeface="Montserrat Classic Bold"/>
              </a:rPr>
              <a:t>Deployment:</a:t>
            </a:r>
            <a:r>
              <a:rPr lang="en-US" sz="3500">
                <a:solidFill>
                  <a:srgbClr val="000000"/>
                </a:solidFill>
                <a:latin typeface="Montserrat Classic"/>
              </a:rPr>
              <a:t> Deploying the model in a user-friendly interface, allowing farmers to input their region, month, and other relevant data to receive recommendations on the most suitable crops to grow.</a:t>
            </a:r>
          </a:p>
        </p:txBody>
      </p:sp>
      <p:sp>
        <p:nvSpPr>
          <p:cNvPr id="9" name="TextBox 9"/>
          <p:cNvSpPr txBox="1"/>
          <p:nvPr/>
        </p:nvSpPr>
        <p:spPr>
          <a:xfrm>
            <a:off x="5367640" y="1791647"/>
            <a:ext cx="7636818" cy="455296"/>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Montserrat Semi-Bold"/>
              </a:rPr>
              <a:t>The project will involve the following steps: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0803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rcRect/>
          <a:stretch>
            <a:fillRect/>
          </a:stretch>
        </p:blipFill>
        <p:spPr>
          <a:xfrm>
            <a:off x="647482" y="2108165"/>
            <a:ext cx="9433920" cy="6830158"/>
          </a:xfrm>
          <a:prstGeom prst="rect">
            <a:avLst/>
          </a:prstGeom>
        </p:spPr>
      </p:pic>
      <p:grpSp>
        <p:nvGrpSpPr>
          <p:cNvPr id="6" name="Group 6"/>
          <p:cNvGrpSpPr/>
          <p:nvPr/>
        </p:nvGrpSpPr>
        <p:grpSpPr>
          <a:xfrm>
            <a:off x="10382045" y="261680"/>
            <a:ext cx="6667911" cy="2119440"/>
            <a:chOff x="0" y="0"/>
            <a:chExt cx="1756158" cy="558207"/>
          </a:xfrm>
        </p:grpSpPr>
        <p:sp>
          <p:nvSpPr>
            <p:cNvPr id="7" name="Freeform 7"/>
            <p:cNvSpPr/>
            <p:nvPr/>
          </p:nvSpPr>
          <p:spPr>
            <a:xfrm>
              <a:off x="0" y="0"/>
              <a:ext cx="1756158" cy="558207"/>
            </a:xfrm>
            <a:custGeom>
              <a:avLst/>
              <a:gdLst/>
              <a:ahLst/>
              <a:cxnLst/>
              <a:rect l="l" t="t" r="r" b="b"/>
              <a:pathLst>
                <a:path w="1756158" h="558207">
                  <a:moveTo>
                    <a:pt x="0" y="0"/>
                  </a:moveTo>
                  <a:lnTo>
                    <a:pt x="1756158" y="0"/>
                  </a:lnTo>
                  <a:lnTo>
                    <a:pt x="1756158" y="558207"/>
                  </a:lnTo>
                  <a:lnTo>
                    <a:pt x="0" y="558207"/>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939"/>
                </a:lnSpc>
              </a:pPr>
              <a:endParaRPr/>
            </a:p>
          </p:txBody>
        </p:sp>
      </p:grpSp>
      <p:sp>
        <p:nvSpPr>
          <p:cNvPr id="9" name="TextBox 9"/>
          <p:cNvSpPr txBox="1"/>
          <p:nvPr/>
        </p:nvSpPr>
        <p:spPr>
          <a:xfrm>
            <a:off x="10827980" y="448910"/>
            <a:ext cx="5776039" cy="1659255"/>
          </a:xfrm>
          <a:prstGeom prst="rect">
            <a:avLst/>
          </a:prstGeom>
        </p:spPr>
        <p:txBody>
          <a:bodyPr lIns="0" tIns="0" rIns="0" bIns="0" rtlCol="0" anchor="t">
            <a:spAutoFit/>
          </a:bodyPr>
          <a:lstStyle/>
          <a:p>
            <a:pPr algn="ctr">
              <a:lnSpc>
                <a:spcPts val="6719"/>
              </a:lnSpc>
              <a:spcBef>
                <a:spcPct val="0"/>
              </a:spcBef>
            </a:pPr>
            <a:r>
              <a:rPr lang="en-US" sz="4800">
                <a:solidFill>
                  <a:srgbClr val="3D5035"/>
                </a:solidFill>
                <a:latin typeface="Montserrat Extra-Bold"/>
              </a:rPr>
              <a:t>FUTURE SCOPE AND FEASIBILITY </a:t>
            </a:r>
          </a:p>
        </p:txBody>
      </p:sp>
      <p:sp>
        <p:nvSpPr>
          <p:cNvPr id="10" name="TextBox 10"/>
          <p:cNvSpPr txBox="1"/>
          <p:nvPr/>
        </p:nvSpPr>
        <p:spPr>
          <a:xfrm>
            <a:off x="10614298" y="2500128"/>
            <a:ext cx="6203403" cy="7406005"/>
          </a:xfrm>
          <a:prstGeom prst="rect">
            <a:avLst/>
          </a:prstGeom>
        </p:spPr>
        <p:txBody>
          <a:bodyPr lIns="0" tIns="0" rIns="0" bIns="0" rtlCol="0" anchor="t">
            <a:spAutoFit/>
          </a:bodyPr>
          <a:lstStyle/>
          <a:p>
            <a:pPr algn="just">
              <a:lnSpc>
                <a:spcPts val="3919"/>
              </a:lnSpc>
            </a:pPr>
            <a:r>
              <a:rPr lang="en-US" sz="2799">
                <a:solidFill>
                  <a:srgbClr val="FFFFFF"/>
                </a:solidFill>
                <a:latin typeface="Montserrat Semi-Bold"/>
              </a:rPr>
              <a:t>The proposed solution has great scalability and feasibility potential. </a:t>
            </a:r>
          </a:p>
          <a:p>
            <a:pPr algn="just">
              <a:lnSpc>
                <a:spcPts val="3919"/>
              </a:lnSpc>
            </a:pPr>
            <a:r>
              <a:rPr lang="en-US" sz="2799">
                <a:solidFill>
                  <a:srgbClr val="FFFFFF"/>
                </a:solidFill>
                <a:latin typeface="Montserrat Semi-Bold"/>
              </a:rPr>
              <a:t>Market prices, irrigation patterns, and agricultural government plans can be added to the model as data and ML and AI technologies improve. </a:t>
            </a:r>
          </a:p>
          <a:p>
            <a:pPr algn="just">
              <a:lnSpc>
                <a:spcPts val="3919"/>
              </a:lnSpc>
            </a:pPr>
            <a:r>
              <a:rPr lang="en-US" sz="2799">
                <a:solidFill>
                  <a:srgbClr val="FFFFFF"/>
                </a:solidFill>
                <a:latin typeface="Montserrat Semi-Bold"/>
              </a:rPr>
              <a:t>To expand its scope and usability, the model can be used in mobile apps and web portals.</a:t>
            </a:r>
          </a:p>
          <a:p>
            <a:pPr algn="just">
              <a:lnSpc>
                <a:spcPts val="3919"/>
              </a:lnSpc>
              <a:spcBef>
                <a:spcPct val="0"/>
              </a:spcBef>
            </a:pPr>
            <a:r>
              <a:rPr lang="en-US" sz="2799">
                <a:solidFill>
                  <a:srgbClr val="FFFFFF"/>
                </a:solidFill>
                <a:latin typeface="Montserrat Semi-Bold"/>
              </a:rPr>
              <a:t> By encouraging sustainable and effective crop cultivation, the answer could reduce hunger and malnutrition in India.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602</Words>
  <Application>Microsoft Office PowerPoint</Application>
  <PresentationFormat>Custom</PresentationFormat>
  <Paragraphs>56</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Montserrat Extra-Bold</vt:lpstr>
      <vt:lpstr>Montserrat Semi-Bold Bold</vt:lpstr>
      <vt:lpstr>Calibri</vt:lpstr>
      <vt:lpstr>Montserrat Classic</vt:lpstr>
      <vt:lpstr>Montserrat Extra-Bold Bold</vt:lpstr>
      <vt:lpstr>Arial</vt:lpstr>
      <vt:lpstr>Montserrat Classic Italics</vt:lpstr>
      <vt:lpstr>Montserrat Classic Bold</vt:lpstr>
      <vt:lpstr>Montserrat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Modern Learning From Home Presentation</dc:title>
  <cp:lastModifiedBy>Amogh Bedekar</cp:lastModifiedBy>
  <cp:revision>2</cp:revision>
  <dcterms:created xsi:type="dcterms:W3CDTF">2006-08-16T00:00:00Z</dcterms:created>
  <dcterms:modified xsi:type="dcterms:W3CDTF">2023-02-25T09:27:25Z</dcterms:modified>
  <dc:identifier>DAFbgGMaOxs</dc:identifier>
</cp:coreProperties>
</file>